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42"/>
  </p:notesMasterIdLst>
  <p:sldIdLst>
    <p:sldId id="256" r:id="rId2"/>
    <p:sldId id="257" r:id="rId3"/>
    <p:sldId id="286" r:id="rId4"/>
    <p:sldId id="287" r:id="rId5"/>
    <p:sldId id="294" r:id="rId6"/>
    <p:sldId id="302" r:id="rId7"/>
    <p:sldId id="288" r:id="rId8"/>
    <p:sldId id="265" r:id="rId9"/>
    <p:sldId id="258" r:id="rId10"/>
    <p:sldId id="259" r:id="rId11"/>
    <p:sldId id="264" r:id="rId12"/>
    <p:sldId id="260" r:id="rId13"/>
    <p:sldId id="263" r:id="rId14"/>
    <p:sldId id="290" r:id="rId15"/>
    <p:sldId id="303" r:id="rId16"/>
    <p:sldId id="304" r:id="rId17"/>
    <p:sldId id="305" r:id="rId18"/>
    <p:sldId id="292" r:id="rId19"/>
    <p:sldId id="289" r:id="rId20"/>
    <p:sldId id="284" r:id="rId21"/>
    <p:sldId id="306" r:id="rId22"/>
    <p:sldId id="307" r:id="rId23"/>
    <p:sldId id="308" r:id="rId24"/>
    <p:sldId id="314" r:id="rId25"/>
    <p:sldId id="272" r:id="rId26"/>
    <p:sldId id="273" r:id="rId27"/>
    <p:sldId id="275" r:id="rId28"/>
    <p:sldId id="276" r:id="rId29"/>
    <p:sldId id="301" r:id="rId30"/>
    <p:sldId id="309" r:id="rId31"/>
    <p:sldId id="277" r:id="rId32"/>
    <p:sldId id="310" r:id="rId33"/>
    <p:sldId id="311" r:id="rId34"/>
    <p:sldId id="312" r:id="rId35"/>
    <p:sldId id="291" r:id="rId36"/>
    <p:sldId id="282" r:id="rId37"/>
    <p:sldId id="299" r:id="rId38"/>
    <p:sldId id="313" r:id="rId39"/>
    <p:sldId id="300" r:id="rId40"/>
    <p:sldId id="283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inimized">
    <p:restoredLeft sz="6270" autoAdjust="0"/>
    <p:restoredTop sz="96301"/>
  </p:normalViewPr>
  <p:slideViewPr>
    <p:cSldViewPr>
      <p:cViewPr varScale="1">
        <p:scale>
          <a:sx n="122" d="100"/>
          <a:sy n="122" d="100"/>
        </p:scale>
        <p:origin x="2896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33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ED2C3-E44C-3740-ABE0-9C8D78B8E685}" type="datetimeFigureOut">
              <a:rPr lang="en-US" smtClean="0"/>
              <a:t>8/6/24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021D4-405F-8E40-8EA3-5CF7DABFFE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202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021D4-405F-8E40-8EA3-5CF7DABFFEC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312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021D4-405F-8E40-8EA3-5CF7DABFFEC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716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021D4-405F-8E40-8EA3-5CF7DABFFEC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56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B61BEF0D-F0BB-DE4B-95CE-6DB70DBA9567}" type="datetimeFigureOut">
              <a:rPr lang="en-US" smtClean="0"/>
              <a:pPr/>
              <a:t>8/6/24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B61BEF0D-F0BB-DE4B-95CE-6DB70DBA9567}" type="datetimeFigureOut">
              <a:rPr lang="en-US" smtClean="0"/>
              <a:pPr/>
              <a:t>8/6/24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/>
          <a:p>
            <a:fld id="{B61BEF0D-F0BB-DE4B-95CE-6DB70DBA9567}" type="datetimeFigureOut">
              <a:rPr lang="en-US" smtClean="0"/>
              <a:pPr/>
              <a:t>8/6/24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/>
          <a:p>
            <a:fld id="{B61BEF0D-F0BB-DE4B-95CE-6DB70DBA9567}" type="datetimeFigureOut">
              <a:rPr lang="en-US" smtClean="0"/>
              <a:pPr/>
              <a:t>8/6/24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B61BEF0D-F0BB-DE4B-95CE-6DB70DBA9567}" type="datetimeFigureOut">
              <a:rPr lang="en-US" smtClean="0"/>
              <a:pPr/>
              <a:t>8/6/24</a:t>
            </a:fld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Getting Started with FT8 on the HF Bands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By John Bartos, AB3LZ</a:t>
            </a:r>
          </a:p>
          <a:p>
            <a:endParaRPr lang="en-US" dirty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Taking Turns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Stations take turns transmitting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Stations transmit on even or odd UTC minutes, and then listen on the following minutes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Just the Facts!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 JT65 contact is designed to exchange the bare minimum information needed to qualify as a “QSO”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Call signs</a:t>
            </a:r>
          </a:p>
          <a:p>
            <a:r>
              <a:rPr lang="en-US" dirty="0">
                <a:solidFill>
                  <a:schemeClr val="tx2"/>
                </a:solidFill>
              </a:rPr>
              <a:t>Signal Reports</a:t>
            </a:r>
          </a:p>
          <a:p>
            <a:r>
              <a:rPr lang="en-US" dirty="0">
                <a:solidFill>
                  <a:schemeClr val="tx2"/>
                </a:solidFill>
              </a:rPr>
              <a:t>Grid Squares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2"/>
                </a:solidFill>
              </a:rPr>
              <a:t>Transmitting and Receiving by Turns – Typical QSO</a:t>
            </a:r>
          </a:p>
        </p:txBody>
      </p:sp>
      <p:pic>
        <p:nvPicPr>
          <p:cNvPr id="4" name="Content Placeholder 3" descr="QS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88201" y="1646238"/>
            <a:ext cx="5767597" cy="4525962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Contacts by the “Colors”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solidFill>
                  <a:schemeClr val="tx2"/>
                </a:solidFill>
              </a:rPr>
              <a:t>WSJT-X</a:t>
            </a:r>
            <a:r>
              <a:rPr lang="en-US" dirty="0">
                <a:solidFill>
                  <a:schemeClr val="tx2"/>
                </a:solidFill>
              </a:rPr>
              <a:t> uses color highlighting to indicate which stations are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rgbClr val="00B050"/>
                </a:solidFill>
              </a:rPr>
              <a:t>calling CQ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tx2"/>
                </a:solidFill>
              </a:rPr>
              <a:t>which stations are in contact with each other, and which stations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are transmitting to you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r>
              <a:rPr lang="en-US" dirty="0">
                <a:solidFill>
                  <a:schemeClr val="tx2"/>
                </a:solidFill>
              </a:rPr>
              <a:t>The program also has preformatted responses that you can send by simply double clicking on the appropriate line.</a:t>
            </a:r>
          </a:p>
          <a:p>
            <a:r>
              <a:rPr lang="en-US" dirty="0">
                <a:solidFill>
                  <a:schemeClr val="tx2"/>
                </a:solidFill>
              </a:rPr>
              <a:t>Colors are customizable.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JT9 on the HF Bands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tx2"/>
                </a:solidFill>
              </a:rPr>
              <a:t>Functionally similar to JT65</a:t>
            </a:r>
          </a:p>
          <a:p>
            <a:r>
              <a:rPr lang="en-US" dirty="0">
                <a:solidFill>
                  <a:schemeClr val="tx2"/>
                </a:solidFill>
              </a:rPr>
              <a:t>Differences: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9 tones in lieu of 65.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BW of 15.6 HZ in lieu of ~185 HZ.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JT65 decoder clamped at -1dB and JT9 decoder good to +49dB.  (JT9 decoder linear over a large range)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JT65 S/N threshold is -25dB vs. the JT9 threshold @ -27dB.</a:t>
            </a:r>
          </a:p>
          <a:p>
            <a:r>
              <a:rPr lang="en-US" dirty="0">
                <a:solidFill>
                  <a:schemeClr val="tx2"/>
                </a:solidFill>
              </a:rPr>
              <a:t>Software operation identical for both modes.</a:t>
            </a:r>
          </a:p>
          <a:p>
            <a:r>
              <a:rPr lang="en-US" dirty="0">
                <a:solidFill>
                  <a:schemeClr val="tx2"/>
                </a:solidFill>
              </a:rPr>
              <a:t>Still required 50 second transmit/receive intervals.</a:t>
            </a:r>
          </a:p>
          <a:p>
            <a:r>
              <a:rPr lang="en-US" dirty="0">
                <a:solidFill>
                  <a:schemeClr val="tx2"/>
                </a:solidFill>
              </a:rPr>
              <a:t>About 3 seconds for decoding and 7 seconds for operator action.</a:t>
            </a:r>
          </a:p>
          <a:p>
            <a:r>
              <a:rPr lang="en-US" dirty="0">
                <a:solidFill>
                  <a:schemeClr val="tx2"/>
                </a:solidFill>
              </a:rPr>
              <a:t>About 5 – 6 minutes for a QSO (slow).</a:t>
            </a:r>
          </a:p>
        </p:txBody>
      </p:sp>
    </p:spTree>
    <p:extLst>
      <p:ext uri="{BB962C8B-B14F-4D97-AF65-F5344CB8AC3E}">
        <p14:creationId xmlns:p14="http://schemas.microsoft.com/office/powerpoint/2010/main" val="2853197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AF69F-7F3C-47A3-1304-719991094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FT8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56FD5E-AC02-3826-71B1-37FC9D7E9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FT8 developed to address slow speed issues with JT65 &amp; JT9.</a:t>
            </a:r>
          </a:p>
          <a:p>
            <a:r>
              <a:rPr lang="en-US" dirty="0"/>
              <a:t>Developed by Joe Taylor and Steven Franke.</a:t>
            </a:r>
          </a:p>
          <a:p>
            <a:r>
              <a:rPr lang="en-US" dirty="0"/>
              <a:t>Rolled out in WSJT-X Version 1.8.0.</a:t>
            </a:r>
          </a:p>
          <a:p>
            <a:r>
              <a:rPr lang="en-US" dirty="0"/>
              <a:t>Uses 15 second T/R sequences.</a:t>
            </a:r>
          </a:p>
          <a:p>
            <a:r>
              <a:rPr lang="en-US" dirty="0"/>
              <a:t>50% or better decoding probability down to -20 </a:t>
            </a:r>
            <a:r>
              <a:rPr lang="en-US" dirty="0" err="1"/>
              <a:t>db</a:t>
            </a:r>
            <a:r>
              <a:rPr lang="en-US" dirty="0"/>
              <a:t> (more sensitive).</a:t>
            </a:r>
          </a:p>
          <a:p>
            <a:r>
              <a:rPr lang="en-US" dirty="0"/>
              <a:t>QSOs are 4 times faster.</a:t>
            </a:r>
          </a:p>
        </p:txBody>
      </p:sp>
    </p:spTree>
    <p:extLst>
      <p:ext uri="{BB962C8B-B14F-4D97-AF65-F5344CB8AC3E}">
        <p14:creationId xmlns:p14="http://schemas.microsoft.com/office/powerpoint/2010/main" val="1548964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1314D-91E6-E21A-F32B-21902CCBD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FT8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B2935-CA89-D82C-AD44-E7A549664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Important characteristics:</a:t>
            </a:r>
          </a:p>
          <a:p>
            <a:pPr lvl="1"/>
            <a:r>
              <a:rPr lang="en-US" dirty="0"/>
              <a:t>15 second T/R sequence length</a:t>
            </a:r>
          </a:p>
          <a:p>
            <a:pPr lvl="1"/>
            <a:r>
              <a:rPr lang="en-US" dirty="0"/>
              <a:t>Message length: 75 bits + 12-bit CRC</a:t>
            </a:r>
          </a:p>
          <a:p>
            <a:pPr lvl="1"/>
            <a:r>
              <a:rPr lang="en-US" dirty="0"/>
              <a:t>Modulation: 8-FSK. Tone spacing 6.25 HZ</a:t>
            </a:r>
          </a:p>
          <a:p>
            <a:pPr lvl="1"/>
            <a:r>
              <a:rPr lang="en-US" dirty="0"/>
              <a:t>Bandwidth: 50 HZ</a:t>
            </a:r>
          </a:p>
          <a:p>
            <a:pPr lvl="1"/>
            <a:r>
              <a:rPr lang="en-US" dirty="0"/>
              <a:t>Transmission duration: 12.64 seconds</a:t>
            </a:r>
          </a:p>
          <a:p>
            <a:pPr lvl="1"/>
            <a:r>
              <a:rPr lang="en-US" dirty="0"/>
              <a:t>Optional auto-sequencing and auto-reply to a CQ response</a:t>
            </a:r>
          </a:p>
          <a:p>
            <a:pPr lvl="1"/>
            <a:r>
              <a:rPr lang="en-US" dirty="0"/>
              <a:t>Multi-decoder finds and decodes all FT8 signals in the passband</a:t>
            </a:r>
          </a:p>
          <a:p>
            <a:pPr lvl="1"/>
            <a:r>
              <a:rPr lang="en-US" dirty="0"/>
              <a:t>Operational behavior similar to JT9 and JT65</a:t>
            </a:r>
          </a:p>
          <a:p>
            <a:pPr lvl="1"/>
            <a:r>
              <a:rPr lang="en-US" dirty="0"/>
              <a:t>Transmission speed equivalent to 5 wpm CW.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917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DA827-D5BD-AFA3-A471-B003B597D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FT8 Waterfall &amp; FFT</a:t>
            </a:r>
          </a:p>
        </p:txBody>
      </p:sp>
      <p:pic>
        <p:nvPicPr>
          <p:cNvPr id="5" name="Content Placeholder 4" descr="A screen shot of a computer&#10;&#10;Description automatically generated">
            <a:extLst>
              <a:ext uri="{FF2B5EF4-FFF2-40B4-BE49-F238E27FC236}">
                <a16:creationId xmlns:a16="http://schemas.microsoft.com/office/drawing/2014/main" id="{0ACA4AEA-F307-30AD-84EF-01D72635D0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47800"/>
            <a:ext cx="8610600" cy="4831258"/>
          </a:xfrm>
        </p:spPr>
      </p:pic>
    </p:spTree>
    <p:extLst>
      <p:ext uri="{BB962C8B-B14F-4D97-AF65-F5344CB8AC3E}">
        <p14:creationId xmlns:p14="http://schemas.microsoft.com/office/powerpoint/2010/main" val="1307487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WSJT-X Water Fall Plots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00400" y="14478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FT8  Water Fall &amp; FFT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A6DFDF51-1A6A-B447-A64D-304EF85F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981200"/>
            <a:ext cx="8686801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765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533400"/>
            <a:ext cx="7010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600" dirty="0">
                <a:solidFill>
                  <a:schemeClr val="tx2"/>
                </a:solidFill>
                <a:latin typeface="+mj-lt"/>
              </a:rPr>
              <a:t>WSJT-X Control Panel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37BF4C27-E36B-EC51-7428-738769FB4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47800"/>
            <a:ext cx="8610600" cy="517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03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What is FT8?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 form of digital communications derived from software developed by Joe Taylor, K1JT, for Moon-bounce (EME) applications where signals are extremely weak (VHF/UHF).</a:t>
            </a:r>
          </a:p>
          <a:p>
            <a:r>
              <a:rPr lang="en-US" dirty="0">
                <a:solidFill>
                  <a:schemeClr val="tx2"/>
                </a:solidFill>
              </a:rPr>
              <a:t>Uses sophisticated digital signal processing</a:t>
            </a:r>
          </a:p>
          <a:p>
            <a:r>
              <a:rPr lang="en-US" dirty="0">
                <a:solidFill>
                  <a:schemeClr val="tx2"/>
                </a:solidFill>
              </a:rPr>
              <a:t>Also relies on redundancy – it sends the information over and over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>
                <a:solidFill>
                  <a:schemeClr val="tx2"/>
                </a:solidFill>
              </a:rPr>
              <a:t>Understanding the </a:t>
            </a:r>
            <a:r>
              <a:rPr lang="en-US" sz="3200" i="1" dirty="0">
                <a:solidFill>
                  <a:schemeClr val="tx2"/>
                </a:solidFill>
              </a:rPr>
              <a:t>WSJT-X</a:t>
            </a:r>
            <a:r>
              <a:rPr lang="en-US" sz="3200" dirty="0">
                <a:solidFill>
                  <a:schemeClr val="tx2"/>
                </a:solidFill>
              </a:rPr>
              <a:t> Decoding Screen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1000" y="3581400"/>
            <a:ext cx="8382000" cy="3840163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chemeClr val="tx2"/>
                </a:solidFill>
              </a:rPr>
              <a:t>UTC</a:t>
            </a:r>
            <a:r>
              <a:rPr lang="en-US" sz="2400" dirty="0">
                <a:solidFill>
                  <a:schemeClr val="tx2"/>
                </a:solidFill>
              </a:rPr>
              <a:t> – When the signal was received.</a:t>
            </a:r>
          </a:p>
          <a:p>
            <a:r>
              <a:rPr lang="en-US" sz="2400" b="1" dirty="0">
                <a:solidFill>
                  <a:schemeClr val="tx2"/>
                </a:solidFill>
              </a:rPr>
              <a:t>dB</a:t>
            </a:r>
            <a:r>
              <a:rPr lang="en-US" sz="2400" dirty="0">
                <a:solidFill>
                  <a:schemeClr val="tx2"/>
                </a:solidFill>
              </a:rPr>
              <a:t> - The strength (S/N) of the received signal in </a:t>
            </a:r>
            <a:r>
              <a:rPr lang="en-US" sz="2400" dirty="0" err="1">
                <a:solidFill>
                  <a:schemeClr val="tx2"/>
                </a:solidFill>
              </a:rPr>
              <a:t>dB.</a:t>
            </a:r>
            <a:r>
              <a:rPr lang="en-US" sz="2400" dirty="0">
                <a:solidFill>
                  <a:schemeClr val="tx2"/>
                </a:solidFill>
              </a:rPr>
              <a:t> Higher is better.</a:t>
            </a:r>
          </a:p>
          <a:p>
            <a:r>
              <a:rPr lang="en-US" sz="2400" b="1" dirty="0">
                <a:solidFill>
                  <a:schemeClr val="tx2"/>
                </a:solidFill>
              </a:rPr>
              <a:t>DT</a:t>
            </a:r>
            <a:r>
              <a:rPr lang="en-US" sz="2400" dirty="0">
                <a:solidFill>
                  <a:schemeClr val="tx2"/>
                </a:solidFill>
              </a:rPr>
              <a:t> – The calculated offset of the received signal from your local clock. Values of .3 to 1.9 are typical.</a:t>
            </a:r>
          </a:p>
          <a:p>
            <a:r>
              <a:rPr lang="en-US" sz="2400" b="1" dirty="0">
                <a:solidFill>
                  <a:schemeClr val="tx2"/>
                </a:solidFill>
              </a:rPr>
              <a:t>Freq</a:t>
            </a:r>
            <a:r>
              <a:rPr lang="en-US" sz="2400" dirty="0">
                <a:solidFill>
                  <a:schemeClr val="tx2"/>
                </a:solidFill>
              </a:rPr>
              <a:t> – Offset in Hz from the center point (0).</a:t>
            </a:r>
            <a:endParaRPr lang="en-US" sz="2800" dirty="0">
              <a:solidFill>
                <a:schemeClr val="tx2"/>
              </a:solidFill>
            </a:endParaRPr>
          </a:p>
          <a:p>
            <a:r>
              <a:rPr lang="en-US" sz="2400" b="1" dirty="0">
                <a:solidFill>
                  <a:schemeClr val="tx2"/>
                </a:solidFill>
              </a:rPr>
              <a:t>Message </a:t>
            </a:r>
            <a:r>
              <a:rPr lang="en-US" sz="2400" dirty="0">
                <a:solidFill>
                  <a:schemeClr val="tx2"/>
                </a:solidFill>
              </a:rPr>
              <a:t>– Information exchange.</a:t>
            </a:r>
          </a:p>
          <a:p>
            <a:r>
              <a:rPr lang="en-US" sz="2400" b="1" dirty="0">
                <a:solidFill>
                  <a:schemeClr val="tx2"/>
                </a:solidFill>
              </a:rPr>
              <a:t>Geographic Location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ACA59733-1D50-55D2-8808-B1B854348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348831"/>
            <a:ext cx="6248400" cy="225029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C2C0A-0FE9-0DA2-6250-C3C52FCE9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Band Selection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A6E36455-B3AB-B0DF-01D7-0AA5E5ECB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96536"/>
            <a:ext cx="8458200" cy="519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6508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3EFBA-31C9-987E-675D-640674523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Mode Selection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D855BA2B-13E8-934E-CFFA-586D925B6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08996"/>
            <a:ext cx="8534400" cy="512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420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C26AC-86EA-C763-2D9D-30D75CF31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Automatic Sequence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C4DC177D-CA6E-A765-4BB3-8B7B455463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3999"/>
            <a:ext cx="8610600" cy="5117583"/>
          </a:xfrm>
        </p:spPr>
      </p:pic>
    </p:spTree>
    <p:extLst>
      <p:ext uri="{BB962C8B-B14F-4D97-AF65-F5344CB8AC3E}">
        <p14:creationId xmlns:p14="http://schemas.microsoft.com/office/powerpoint/2010/main" val="8031932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94218-BCCC-5442-4A64-E86C2B931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Logging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3D043C88-93A3-2F76-83E1-F8168D2762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1429912"/>
            <a:ext cx="8610600" cy="5206083"/>
          </a:xfrm>
        </p:spPr>
      </p:pic>
    </p:spTree>
    <p:extLst>
      <p:ext uri="{BB962C8B-B14F-4D97-AF65-F5344CB8AC3E}">
        <p14:creationId xmlns:p14="http://schemas.microsoft.com/office/powerpoint/2010/main" val="19252936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FT8 Contacts Are Valid For Awards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Also supported by ARRL’s Logbook of The World</a:t>
            </a:r>
          </a:p>
          <a:p>
            <a:r>
              <a:rPr lang="en-US" dirty="0">
                <a:solidFill>
                  <a:schemeClr val="tx2"/>
                </a:solidFill>
              </a:rPr>
              <a:t>DXCC</a:t>
            </a:r>
          </a:p>
          <a:p>
            <a:r>
              <a:rPr lang="en-US" dirty="0">
                <a:solidFill>
                  <a:schemeClr val="tx2"/>
                </a:solidFill>
              </a:rPr>
              <a:t>Digital DXCC</a:t>
            </a:r>
          </a:p>
          <a:p>
            <a:r>
              <a:rPr lang="en-US" dirty="0">
                <a:solidFill>
                  <a:schemeClr val="tx2"/>
                </a:solidFill>
              </a:rPr>
              <a:t>Worked All States</a:t>
            </a:r>
          </a:p>
          <a:p>
            <a:r>
              <a:rPr lang="en-US" dirty="0">
                <a:solidFill>
                  <a:schemeClr val="tx2"/>
                </a:solidFill>
              </a:rPr>
              <a:t>Worked All Continents</a:t>
            </a:r>
          </a:p>
          <a:p>
            <a:r>
              <a:rPr lang="en-US" dirty="0" err="1">
                <a:solidFill>
                  <a:schemeClr val="tx2"/>
                </a:solidFill>
              </a:rPr>
              <a:t>eQSL</a:t>
            </a:r>
            <a:r>
              <a:rPr lang="en-US" dirty="0">
                <a:solidFill>
                  <a:schemeClr val="tx2"/>
                </a:solidFill>
              </a:rPr>
              <a:t> Awards</a:t>
            </a:r>
          </a:p>
          <a:p>
            <a:r>
              <a:rPr lang="en-US" dirty="0">
                <a:solidFill>
                  <a:schemeClr val="tx2"/>
                </a:solidFill>
              </a:rPr>
              <a:t>Field Day Credits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53536"/>
            <a:ext cx="8648700" cy="1143000"/>
          </a:xfrm>
        </p:spPr>
        <p:txBody>
          <a:bodyPr anchor="ctr">
            <a:normAutofit/>
          </a:bodyPr>
          <a:lstStyle/>
          <a:p>
            <a:pPr algn="ctr"/>
            <a:r>
              <a:rPr lang="en-US" sz="4400" dirty="0">
                <a:solidFill>
                  <a:schemeClr val="tx2"/>
                </a:solidFill>
              </a:rPr>
              <a:t>What Do You Need to Try FT8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21163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SSB Transceiver</a:t>
            </a:r>
          </a:p>
          <a:p>
            <a:r>
              <a:rPr lang="en-US" dirty="0">
                <a:solidFill>
                  <a:schemeClr val="tx2"/>
                </a:solidFill>
              </a:rPr>
              <a:t>Computer with sound device</a:t>
            </a:r>
          </a:p>
          <a:p>
            <a:r>
              <a:rPr lang="en-US" dirty="0">
                <a:solidFill>
                  <a:schemeClr val="tx2"/>
                </a:solidFill>
              </a:rPr>
              <a:t>Interface</a:t>
            </a:r>
          </a:p>
          <a:p>
            <a:r>
              <a:rPr lang="en-US" dirty="0">
                <a:solidFill>
                  <a:schemeClr val="tx2"/>
                </a:solidFill>
              </a:rPr>
              <a:t>SSB Transceiver with built in sound card</a:t>
            </a:r>
          </a:p>
        </p:txBody>
      </p:sp>
      <p:pic>
        <p:nvPicPr>
          <p:cNvPr id="5" name="Picture 4" descr="Rigblaster Advantage Front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4026150"/>
            <a:ext cx="4114800" cy="2194560"/>
          </a:xfrm>
          <a:prstGeom prst="rect">
            <a:avLst/>
          </a:prstGeom>
        </p:spPr>
      </p:pic>
      <p:pic>
        <p:nvPicPr>
          <p:cNvPr id="9217" name="Picture 1" descr="http://www.tigertronics.com/graphics/slusb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179820"/>
            <a:ext cx="28575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Download and Install the WSJT-X Free  Software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305800" cy="5029200"/>
          </a:xfrm>
        </p:spPr>
        <p:txBody>
          <a:bodyPr>
            <a:normAutofit/>
          </a:bodyPr>
          <a:lstStyle/>
          <a:p>
            <a:r>
              <a:rPr lang="en-US" sz="2800" b="1" i="1" dirty="0">
                <a:solidFill>
                  <a:schemeClr val="tx2"/>
                </a:solidFill>
              </a:rPr>
              <a:t>WSJT-x</a:t>
            </a:r>
          </a:p>
          <a:p>
            <a:pPr lvl="1"/>
            <a:r>
              <a:rPr lang="en-US" sz="2200" b="1" i="1" dirty="0">
                <a:solidFill>
                  <a:schemeClr val="tx2"/>
                </a:solidFill>
              </a:rPr>
              <a:t>https://</a:t>
            </a:r>
            <a:r>
              <a:rPr lang="en-US" sz="2200" b="1" i="1" dirty="0" err="1">
                <a:solidFill>
                  <a:schemeClr val="tx2"/>
                </a:solidFill>
              </a:rPr>
              <a:t>wsjt.sourceforge.io</a:t>
            </a:r>
            <a:r>
              <a:rPr lang="en-US" sz="2200" b="1" i="1" dirty="0">
                <a:solidFill>
                  <a:schemeClr val="tx2"/>
                </a:solidFill>
              </a:rPr>
              <a:t>/</a:t>
            </a:r>
            <a:r>
              <a:rPr lang="en-US" sz="2200" b="1" i="1" dirty="0" err="1">
                <a:solidFill>
                  <a:schemeClr val="tx2"/>
                </a:solidFill>
              </a:rPr>
              <a:t>wsjtx.html</a:t>
            </a:r>
            <a:endParaRPr lang="en-US" sz="2200" b="1" i="1" dirty="0">
              <a:solidFill>
                <a:schemeClr val="tx2"/>
              </a:solidFill>
            </a:endParaRPr>
          </a:p>
          <a:p>
            <a:r>
              <a:rPr lang="en-US" sz="2800" b="1" i="1" dirty="0">
                <a:solidFill>
                  <a:schemeClr val="tx2"/>
                </a:solidFill>
              </a:rPr>
              <a:t>Clock Programs (</a:t>
            </a:r>
            <a:r>
              <a:rPr lang="en-US" sz="2800" b="1" i="1" dirty="0">
                <a:solidFill>
                  <a:schemeClr val="accent6"/>
                </a:solidFill>
              </a:rPr>
              <a:t>Time is Important</a:t>
            </a:r>
            <a:r>
              <a:rPr lang="en-US" sz="2800" b="1" i="1" dirty="0">
                <a:solidFill>
                  <a:schemeClr val="tx2"/>
                </a:solidFill>
              </a:rPr>
              <a:t>)</a:t>
            </a:r>
          </a:p>
          <a:p>
            <a:pPr lvl="1"/>
            <a:r>
              <a:rPr lang="en-US" sz="2200" b="1" dirty="0">
                <a:solidFill>
                  <a:schemeClr val="tx2"/>
                </a:solidFill>
              </a:rPr>
              <a:t>http://www.satsignal.eu/ntp/setup.html  (</a:t>
            </a:r>
            <a:r>
              <a:rPr lang="en-US" sz="2200" b="1" dirty="0" err="1">
                <a:solidFill>
                  <a:schemeClr val="tx2"/>
                </a:solidFill>
              </a:rPr>
              <a:t>Meinberg</a:t>
            </a:r>
            <a:r>
              <a:rPr lang="en-US" sz="2200" b="1" dirty="0">
                <a:solidFill>
                  <a:schemeClr val="tx2"/>
                </a:solidFill>
              </a:rPr>
              <a:t> NTP)</a:t>
            </a:r>
          </a:p>
          <a:p>
            <a:pPr lvl="1"/>
            <a:r>
              <a:rPr lang="en-US" sz="2400" b="1" dirty="0">
                <a:solidFill>
                  <a:schemeClr val="tx2"/>
                </a:solidFill>
              </a:rPr>
              <a:t>http://www.thinkman.com/dimension4/</a:t>
            </a:r>
            <a:endParaRPr lang="en-US" sz="2200" b="1" dirty="0">
              <a:solidFill>
                <a:schemeClr val="tx2"/>
              </a:solidFill>
            </a:endParaRPr>
          </a:p>
          <a:p>
            <a:endParaRPr lang="en-US" sz="28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Configure the Software First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2CC420EF-90EA-AF4E-E8AC-675C2A5A1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156" y="1524000"/>
            <a:ext cx="6597030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Configure the Radio Settings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0B1E3233-6168-FA76-E3BA-7FDBB8C7D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524000"/>
            <a:ext cx="6477000" cy="508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210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Who is Joe Taylor (K1JT)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Licensed as a teenager (K2IPT).</a:t>
            </a:r>
          </a:p>
          <a:p>
            <a:r>
              <a:rPr lang="en-US" dirty="0">
                <a:solidFill>
                  <a:schemeClr val="tx2"/>
                </a:solidFill>
              </a:rPr>
              <a:t>A math wiz whose interest in radios led to a career in radio astronomy. </a:t>
            </a:r>
          </a:p>
          <a:p>
            <a:r>
              <a:rPr lang="en-US" dirty="0">
                <a:solidFill>
                  <a:schemeClr val="tx2"/>
                </a:solidFill>
              </a:rPr>
              <a:t>Co-discoverer of the first pulsar in a binary system.</a:t>
            </a:r>
          </a:p>
          <a:p>
            <a:r>
              <a:rPr lang="en-US" dirty="0">
                <a:solidFill>
                  <a:schemeClr val="tx2"/>
                </a:solidFill>
              </a:rPr>
              <a:t>Tracked shrinking orbit of this binary system for 30 years.</a:t>
            </a:r>
          </a:p>
          <a:p>
            <a:r>
              <a:rPr lang="en-US" dirty="0">
                <a:solidFill>
                  <a:schemeClr val="tx2"/>
                </a:solidFill>
              </a:rPr>
              <a:t>Orbit was shrinking due to mass transfers.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8247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664AF-6A24-1EA5-6010-C9CB75614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Configure Audio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5DB3AEE-AF62-7409-0069-DC812EC208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396536"/>
            <a:ext cx="6781800" cy="5326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26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Define Tx Macros</a:t>
            </a: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CAF05855-1E4C-3020-8ED7-B43D2FCCB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433322"/>
            <a:ext cx="6934200" cy="528273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16F87-8754-8835-8A0E-12AB7FF1D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Reporting Settings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957AB7A-1A50-271D-07AB-8418C802B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3999"/>
            <a:ext cx="6248400" cy="5080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5503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7A05D-A5EE-3EFC-26D3-AEBE12225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Color Settings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DDA5B780-9456-D5CA-C6FB-A47690AF9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508234"/>
            <a:ext cx="5943600" cy="508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969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07594-24CA-412C-EBD2-7D4E35042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Advanced Settings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B7007315-D8EF-D2EC-DDB3-A80E5719A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4000"/>
            <a:ext cx="6477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379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ctr"/>
            <a:r>
              <a:rPr lang="en-US" sz="3200" dirty="0"/>
              <a:t>If you have an Internet Connection, You can Participate in the Reporting Network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4600" y="1524000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http://pskreporter.info/pskmap.html</a:t>
            </a:r>
          </a:p>
        </p:txBody>
      </p:sp>
      <p:pic>
        <p:nvPicPr>
          <p:cNvPr id="6" name="Picture 5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B0BB8C3A-ABFF-AD83-70C4-DECF09539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26628"/>
            <a:ext cx="8229600" cy="49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7081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001000" cy="939336"/>
          </a:xfrm>
        </p:spPr>
        <p:txBody>
          <a:bodyPr anchor="ctr">
            <a:normAutofit/>
          </a:bodyPr>
          <a:lstStyle/>
          <a:p>
            <a:pPr algn="ctr"/>
            <a:r>
              <a:rPr lang="en-US" sz="4400" dirty="0">
                <a:solidFill>
                  <a:schemeClr val="tx2"/>
                </a:solidFill>
              </a:rPr>
              <a:t>Signal on </a:t>
            </a:r>
            <a:r>
              <a:rPr lang="en-US" sz="4400" dirty="0" err="1">
                <a:solidFill>
                  <a:schemeClr val="tx2"/>
                </a:solidFill>
              </a:rPr>
              <a:t>PSKReporter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5" name="Picture 4" descr="A map of the world with pink pins&#10;&#10;Description automatically generated">
            <a:extLst>
              <a:ext uri="{FF2B5EF4-FFF2-40B4-BE49-F238E27FC236}">
                <a16:creationId xmlns:a16="http://schemas.microsoft.com/office/drawing/2014/main" id="{A0F4DC50-1496-9A5F-C123-1AB3E4225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491746"/>
            <a:ext cx="8115300" cy="5061454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Stations I Monitored and Reported to </a:t>
            </a:r>
            <a:r>
              <a:rPr lang="en-US" dirty="0" err="1"/>
              <a:t>pskreporter</a:t>
            </a:r>
            <a:endParaRPr lang="en-US" dirty="0"/>
          </a:p>
        </p:txBody>
      </p:sp>
      <p:pic>
        <p:nvPicPr>
          <p:cNvPr id="6" name="Picture 5" descr="Screen Shot 2014-01-14 at 7.40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6" y="1447800"/>
            <a:ext cx="8800824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026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1DCEA-2980-7D04-A0E6-19A549A81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What Is FT4?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97468-8D4A-28AD-519B-1BFBB82A7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Specifically for contesting.</a:t>
            </a:r>
          </a:p>
          <a:p>
            <a:r>
              <a:rPr lang="en-US" dirty="0"/>
              <a:t>Like FT8.</a:t>
            </a:r>
          </a:p>
          <a:p>
            <a:r>
              <a:rPr lang="en-US" dirty="0"/>
              <a:t>Uses a 6 second long T/R sequence.</a:t>
            </a:r>
          </a:p>
          <a:p>
            <a:r>
              <a:rPr lang="en-US" dirty="0"/>
              <a:t>2.5 times faster than FT8.</a:t>
            </a:r>
          </a:p>
          <a:p>
            <a:r>
              <a:rPr lang="en-US" dirty="0"/>
              <a:t>Uses 4 tone FSK.</a:t>
            </a:r>
          </a:p>
          <a:p>
            <a:r>
              <a:rPr lang="en-US" dirty="0"/>
              <a:t>Less sensitive than FT8.</a:t>
            </a:r>
          </a:p>
          <a:p>
            <a:r>
              <a:rPr lang="en-US" dirty="0"/>
              <a:t>Sensitivity down to -18 </a:t>
            </a:r>
            <a:r>
              <a:rPr lang="en-US" dirty="0" err="1"/>
              <a:t>dB.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5670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db Refresher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1676400"/>
            <a:ext cx="8534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% Power = 100% X anti log (db/10)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>
                <a:solidFill>
                  <a:schemeClr val="tx2"/>
                </a:solidFill>
              </a:rPr>
              <a:t>% Voltage = 100% X anti log (db/20)</a:t>
            </a:r>
          </a:p>
          <a:p>
            <a:endParaRPr lang="en-US" sz="2400" dirty="0">
              <a:solidFill>
                <a:schemeClr val="tx2"/>
              </a:solidFill>
            </a:endParaRPr>
          </a:p>
          <a:p>
            <a:r>
              <a:rPr lang="en-US" sz="2400" dirty="0">
                <a:solidFill>
                  <a:schemeClr val="tx2"/>
                </a:solidFill>
              </a:rPr>
              <a:t>S/N Ratio with respect to power received: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2"/>
                </a:solidFill>
              </a:rPr>
              <a:t>0 db = 100% (signal power =100% of noise power)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2"/>
                </a:solidFill>
              </a:rPr>
              <a:t>-5 db = 31.6% (signal power =31.6% of noise power)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2"/>
                </a:solidFill>
              </a:rPr>
              <a:t>-10 db = 10% (signal power =10% of noise power)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2"/>
                </a:solidFill>
              </a:rPr>
              <a:t>-15 db = 3.1% (signal power =3.1% of noise power)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2"/>
                </a:solidFill>
              </a:rPr>
              <a:t>- 20 db = 1.0% (signal power =1.0% of noise power)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2"/>
                </a:solidFill>
              </a:rPr>
              <a:t>-25 db = 0.32% (signal power =0.32% of noise power)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2"/>
                </a:solidFill>
              </a:rPr>
              <a:t>-27 db = 0.2% (signal power =0.2% of noise power)</a:t>
            </a:r>
          </a:p>
        </p:txBody>
      </p:sp>
    </p:spTree>
    <p:extLst>
      <p:ext uri="{BB962C8B-B14F-4D97-AF65-F5344CB8AC3E}">
        <p14:creationId xmlns:p14="http://schemas.microsoft.com/office/powerpoint/2010/main" val="3684331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Who is Joe Taylor (K1JT)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2"/>
                </a:solidFill>
              </a:rPr>
              <a:t>Proved the orbit shrinking and mass loss was due to gravitational radiation.</a:t>
            </a:r>
          </a:p>
          <a:p>
            <a:r>
              <a:rPr lang="en-US" dirty="0">
                <a:solidFill>
                  <a:schemeClr val="tx2"/>
                </a:solidFill>
              </a:rPr>
              <a:t>Predicted by Einstein's Theory of General Relativity to an accuracy of 1%.</a:t>
            </a:r>
          </a:p>
          <a:p>
            <a:r>
              <a:rPr lang="en-US" dirty="0">
                <a:solidFill>
                  <a:schemeClr val="tx2"/>
                </a:solidFill>
              </a:rPr>
              <a:t>First to prove the existence of gravitational radiation.</a:t>
            </a:r>
          </a:p>
          <a:p>
            <a:r>
              <a:rPr lang="en-US" dirty="0">
                <a:solidFill>
                  <a:schemeClr val="tx2"/>
                </a:solidFill>
              </a:rPr>
              <a:t>Awarded the Noble Prize in physics in 1993.</a:t>
            </a:r>
          </a:p>
          <a:p>
            <a:r>
              <a:rPr lang="en-US" dirty="0">
                <a:solidFill>
                  <a:schemeClr val="tx2"/>
                </a:solidFill>
              </a:rPr>
              <a:t>Retired physicist/professor but still an active ham working on weak signal recognition.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2446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See You on FT8!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52600" y="2209800"/>
            <a:ext cx="5943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/>
              <a:t>Questions and Comments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algn="ctr"/>
            <a:r>
              <a:rPr lang="en-US" dirty="0"/>
              <a:t>WSJT (Weak Signal Joe Taylor)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2"/>
                </a:solidFill>
              </a:rPr>
              <a:t>Program written by K1JT to facilitate weak signal VHF/UHF communications.</a:t>
            </a:r>
          </a:p>
          <a:p>
            <a:r>
              <a:rPr lang="en-US" dirty="0">
                <a:solidFill>
                  <a:schemeClr val="tx2"/>
                </a:solidFill>
              </a:rPr>
              <a:t>Supported 4 communication protocols: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FSK441:  for meteor scatter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JT6M:  for ionospheric scatter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JT-65:  for EME at VHF/UHF and for HF skywave propagation</a:t>
            </a:r>
          </a:p>
          <a:p>
            <a:pPr lvl="1"/>
            <a:r>
              <a:rPr lang="en-US" dirty="0">
                <a:solidFill>
                  <a:schemeClr val="tx2"/>
                </a:solidFill>
              </a:rPr>
              <a:t>JT4:  For EME and tropospheric propagation on microwave bands</a:t>
            </a:r>
          </a:p>
          <a:p>
            <a:r>
              <a:rPr lang="en-US" dirty="0">
                <a:solidFill>
                  <a:schemeClr val="tx2"/>
                </a:solidFill>
              </a:rPr>
              <a:t>Not user friendly.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071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EED00-4887-FA36-275B-488B0B151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/>
              <a:t>WSJT-X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F5C3A-CF9D-5F46-68BB-D83D1A741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Developed a suite of weak signal digital recognition programs (modes) that are included in WSJT-X.</a:t>
            </a:r>
          </a:p>
          <a:p>
            <a:r>
              <a:rPr lang="en-US" dirty="0"/>
              <a:t>Aimed at HF use with a simplified GUI.</a:t>
            </a:r>
          </a:p>
          <a:p>
            <a:r>
              <a:rPr lang="en-US" dirty="0"/>
              <a:t>The first popular mode was JT65.</a:t>
            </a:r>
          </a:p>
          <a:p>
            <a:r>
              <a:rPr lang="en-US" dirty="0"/>
              <a:t>Later added JT9, WSPR, FT8 and FT4.</a:t>
            </a:r>
          </a:p>
          <a:p>
            <a:r>
              <a:rPr lang="en-US" dirty="0"/>
              <a:t>Subsequent modes improved performance:</a:t>
            </a:r>
          </a:p>
          <a:p>
            <a:pPr lvl="1"/>
            <a:r>
              <a:rPr lang="en-US" dirty="0"/>
              <a:t>Narrower bandwidth</a:t>
            </a:r>
          </a:p>
          <a:p>
            <a:pPr lvl="1"/>
            <a:r>
              <a:rPr lang="en-US" dirty="0"/>
              <a:t>Shorter sequence interval</a:t>
            </a:r>
          </a:p>
          <a:p>
            <a:pPr lvl="1"/>
            <a:r>
              <a:rPr lang="en-US" dirty="0"/>
              <a:t>Improved signal detection sensitivity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779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WSJT-X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Programs available for Windows and MAC OS.</a:t>
            </a:r>
          </a:p>
          <a:p>
            <a:r>
              <a:rPr lang="en-US" dirty="0">
                <a:solidFill>
                  <a:schemeClr val="tx2"/>
                </a:solidFill>
              </a:rPr>
              <a:t>Source code is available to compile on LINUX operating systems.</a:t>
            </a:r>
          </a:p>
        </p:txBody>
      </p:sp>
    </p:spTree>
    <p:extLst>
      <p:ext uri="{BB962C8B-B14F-4D97-AF65-F5344CB8AC3E}">
        <p14:creationId xmlns:p14="http://schemas.microsoft.com/office/powerpoint/2010/main" val="1651625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65 Different Tones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 1270.5 Hz synchronizing tone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64 additional tones to carry the information (FSK)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r>
              <a:rPr lang="en-US" dirty="0">
                <a:solidFill>
                  <a:schemeClr val="tx2"/>
                </a:solidFill>
              </a:rPr>
              <a:t>On the air it sounds like someone playing music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Timing is Everything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Each JT65 transmission lasts precisely 46.8 seconds.</a:t>
            </a:r>
          </a:p>
          <a:p>
            <a:r>
              <a:rPr lang="en-US" dirty="0">
                <a:solidFill>
                  <a:schemeClr val="tx2"/>
                </a:solidFill>
              </a:rPr>
              <a:t>During transmission only a small amount of information is sent – about 13 characters</a:t>
            </a:r>
          </a:p>
          <a:p>
            <a:r>
              <a:rPr lang="en-US" dirty="0">
                <a:solidFill>
                  <a:schemeClr val="tx2"/>
                </a:solidFill>
              </a:rPr>
              <a:t>Station clocks must agree within about 1 seconds </a:t>
            </a:r>
            <a:r>
              <a:rPr lang="en-US" i="1" dirty="0">
                <a:solidFill>
                  <a:schemeClr val="tx2"/>
                </a:solidFill>
              </a:rPr>
              <a:t>(</a:t>
            </a:r>
            <a:r>
              <a:rPr lang="en-US" i="1" dirty="0">
                <a:solidFill>
                  <a:schemeClr val="accent6"/>
                </a:solidFill>
              </a:rPr>
              <a:t>Accurate time is important</a:t>
            </a:r>
            <a:r>
              <a:rPr lang="en-US" i="1" dirty="0">
                <a:solidFill>
                  <a:schemeClr val="tx2"/>
                </a:solidFill>
              </a:rPr>
              <a:t>)</a:t>
            </a:r>
          </a:p>
          <a:p>
            <a:r>
              <a:rPr lang="en-US" dirty="0">
                <a:solidFill>
                  <a:schemeClr val="tx2"/>
                </a:solidFill>
              </a:rPr>
              <a:t>As much as 80% of the transmission can be lost and still be decoded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oundry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Foundr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Foundr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1435</TotalTime>
  <Words>1219</Words>
  <Application>Microsoft Macintosh PowerPoint</Application>
  <PresentationFormat>On-screen Show (4:3)</PresentationFormat>
  <Paragraphs>164</Paragraphs>
  <Slides>40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Aptos</vt:lpstr>
      <vt:lpstr>Rockwell</vt:lpstr>
      <vt:lpstr>Wingdings</vt:lpstr>
      <vt:lpstr>Wingdings 2</vt:lpstr>
      <vt:lpstr>Foundry</vt:lpstr>
      <vt:lpstr>Getting Started with FT8 on the HF Bands</vt:lpstr>
      <vt:lpstr>What is FT8?</vt:lpstr>
      <vt:lpstr>Who is Joe Taylor (K1JT)</vt:lpstr>
      <vt:lpstr>Who is Joe Taylor (K1JT) </vt:lpstr>
      <vt:lpstr>WSJT (Weak Signal Joe Taylor)</vt:lpstr>
      <vt:lpstr>WSJT-X</vt:lpstr>
      <vt:lpstr>WSJT-X</vt:lpstr>
      <vt:lpstr>65 Different Tones</vt:lpstr>
      <vt:lpstr>Timing is Everything</vt:lpstr>
      <vt:lpstr>Taking Turns</vt:lpstr>
      <vt:lpstr>Just the Facts!</vt:lpstr>
      <vt:lpstr>Transmitting and Receiving by Turns – Typical QSO</vt:lpstr>
      <vt:lpstr>Contacts by the “Colors”</vt:lpstr>
      <vt:lpstr>JT9 on the HF Bands</vt:lpstr>
      <vt:lpstr>FT8</vt:lpstr>
      <vt:lpstr>FT8 Characteristics</vt:lpstr>
      <vt:lpstr>FT8 Waterfall &amp; FFT</vt:lpstr>
      <vt:lpstr>WSJT-X Water Fall Plots</vt:lpstr>
      <vt:lpstr>PowerPoint Presentation</vt:lpstr>
      <vt:lpstr>Understanding the WSJT-X Decoding Screen</vt:lpstr>
      <vt:lpstr>Band Selection</vt:lpstr>
      <vt:lpstr>Mode Selection</vt:lpstr>
      <vt:lpstr>Automatic Sequence</vt:lpstr>
      <vt:lpstr>Logging</vt:lpstr>
      <vt:lpstr>FT8 Contacts Are Valid For Awards</vt:lpstr>
      <vt:lpstr>What Do You Need to Try FT8</vt:lpstr>
      <vt:lpstr>Download and Install the WSJT-X Free  Software</vt:lpstr>
      <vt:lpstr>Configure the Software First</vt:lpstr>
      <vt:lpstr>Configure the Radio Settings</vt:lpstr>
      <vt:lpstr>Configure Audio</vt:lpstr>
      <vt:lpstr>Define Tx Macros</vt:lpstr>
      <vt:lpstr>Reporting Settings</vt:lpstr>
      <vt:lpstr>Color Settings</vt:lpstr>
      <vt:lpstr>Advanced Settings</vt:lpstr>
      <vt:lpstr>If you have an Internet Connection, You can Participate in the Reporting Network</vt:lpstr>
      <vt:lpstr>Signal on PSKReporter</vt:lpstr>
      <vt:lpstr>Stations I Monitored and Reported to pskreporter</vt:lpstr>
      <vt:lpstr>What Is FT4?</vt:lpstr>
      <vt:lpstr>db Refresher</vt:lpstr>
      <vt:lpstr>See You on FT8!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Started with JT65 on the HF Bands</dc:title>
  <dc:creator> </dc:creator>
  <cp:lastModifiedBy>John Judy Bartos</cp:lastModifiedBy>
  <cp:revision>87</cp:revision>
  <dcterms:created xsi:type="dcterms:W3CDTF">2011-07-26T15:17:46Z</dcterms:created>
  <dcterms:modified xsi:type="dcterms:W3CDTF">2024-08-06T18:32:45Z</dcterms:modified>
</cp:coreProperties>
</file>